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99" r:id="rId3"/>
    <p:sldId id="302" r:id="rId4"/>
    <p:sldId id="303" r:id="rId5"/>
    <p:sldId id="304" r:id="rId6"/>
    <p:sldId id="305" r:id="rId7"/>
    <p:sldId id="306" r:id="rId8"/>
    <p:sldId id="301" r:id="rId9"/>
    <p:sldId id="300" r:id="rId1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88">
          <p15:clr>
            <a:srgbClr val="A4A3A4"/>
          </p15:clr>
        </p15:guide>
        <p15:guide id="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EB80"/>
    <a:srgbClr val="0C458B"/>
    <a:srgbClr val="89CC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69" autoAdjust="0"/>
    <p:restoredTop sz="94629" autoAdjust="0"/>
  </p:normalViewPr>
  <p:slideViewPr>
    <p:cSldViewPr snapToGrid="0" snapToObjects="1">
      <p:cViewPr varScale="1">
        <p:scale>
          <a:sx n="108" d="100"/>
          <a:sy n="108" d="100"/>
        </p:scale>
        <p:origin x="1302" y="108"/>
      </p:cViewPr>
      <p:guideLst>
        <p:guide orient="horz" pos="788"/>
        <p:guide/>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7" d="100"/>
          <a:sy n="87" d="100"/>
        </p:scale>
        <p:origin x="-378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57C7AA3F-C759-457F-8040-3072B0E0965D}" type="datetimeFigureOut">
              <a:rPr lang="en-US" smtClean="0"/>
              <a:t>3/15/2019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5BC31AB3-CEC6-4A86-B01B-C08E493F243E}" type="slidenum">
              <a:rPr lang="en-US" smtClean="0"/>
              <a:t>‹#›</a:t>
            </a:fld>
            <a:endParaRPr lang="en-US"/>
          </a:p>
        </p:txBody>
      </p:sp>
    </p:spTree>
    <p:extLst>
      <p:ext uri="{BB962C8B-B14F-4D97-AF65-F5344CB8AC3E}">
        <p14:creationId xmlns:p14="http://schemas.microsoft.com/office/powerpoint/2010/main" val="280604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595F1E1-FC27-DE43-B6A4-9B89A0394D6B}" type="datetimeFigureOut">
              <a:rPr lang="en-US" smtClean="0"/>
              <a:pPr/>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66B8F-D2D3-594A-9083-99FD31BAB14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95F1E1-FC27-DE43-B6A4-9B89A0394D6B}" type="datetimeFigureOut">
              <a:rPr lang="en-US" smtClean="0"/>
              <a:pPr/>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66B8F-D2D3-594A-9083-99FD31BAB1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95F1E1-FC27-DE43-B6A4-9B89A0394D6B}" type="datetimeFigureOut">
              <a:rPr lang="en-US" smtClean="0"/>
              <a:pPr/>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66B8F-D2D3-594A-9083-99FD31BAB1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95F1E1-FC27-DE43-B6A4-9B89A0394D6B}" type="datetimeFigureOut">
              <a:rPr lang="en-US" smtClean="0"/>
              <a:pPr/>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66B8F-D2D3-594A-9083-99FD31BAB1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95F1E1-FC27-DE43-B6A4-9B89A0394D6B}" type="datetimeFigureOut">
              <a:rPr lang="en-US" smtClean="0"/>
              <a:pPr/>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66B8F-D2D3-594A-9083-99FD31BAB14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595F1E1-FC27-DE43-B6A4-9B89A0394D6B}" type="datetimeFigureOut">
              <a:rPr lang="en-US" smtClean="0"/>
              <a:pPr/>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266B8F-D2D3-594A-9083-99FD31BAB1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595F1E1-FC27-DE43-B6A4-9B89A0394D6B}" type="datetimeFigureOut">
              <a:rPr lang="en-US" smtClean="0"/>
              <a:pPr/>
              <a:t>3/15/2019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266B8F-D2D3-594A-9083-99FD31BAB14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595F1E1-FC27-DE43-B6A4-9B89A0394D6B}" type="datetimeFigureOut">
              <a:rPr lang="en-US" smtClean="0"/>
              <a:pPr/>
              <a:t>3/15/2019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266B8F-D2D3-594A-9083-99FD31BAB1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95F1E1-FC27-DE43-B6A4-9B89A0394D6B}" type="datetimeFigureOut">
              <a:rPr lang="en-US" smtClean="0"/>
              <a:pPr/>
              <a:t>3/15/2019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266B8F-D2D3-594A-9083-99FD31BAB1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95F1E1-FC27-DE43-B6A4-9B89A0394D6B}" type="datetimeFigureOut">
              <a:rPr lang="en-US" smtClean="0"/>
              <a:pPr/>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266B8F-D2D3-594A-9083-99FD31BAB1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95F1E1-FC27-DE43-B6A4-9B89A0394D6B}" type="datetimeFigureOut">
              <a:rPr lang="en-US" smtClean="0"/>
              <a:pPr/>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266B8F-D2D3-594A-9083-99FD31BAB14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95F1E1-FC27-DE43-B6A4-9B89A0394D6B}" type="datetimeFigureOut">
              <a:rPr lang="en-US" smtClean="0"/>
              <a:pPr/>
              <a:t>3/15/2019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266B8F-D2D3-594A-9083-99FD31BAB14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pd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pd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pd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pd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pd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pd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pdf"/><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pd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pd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352" y="2721"/>
            <a:ext cx="9144000" cy="1231900"/>
          </a:xfrm>
          <a:prstGeom prst="rect">
            <a:avLst/>
          </a:prstGeom>
          <a:solidFill>
            <a:schemeClr val="accent2"/>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0" name="Title 1"/>
          <p:cNvSpPr txBox="1">
            <a:spLocks/>
          </p:cNvSpPr>
          <p:nvPr/>
        </p:nvSpPr>
        <p:spPr>
          <a:xfrm>
            <a:off x="7350" y="2570693"/>
            <a:ext cx="9129299" cy="2200275"/>
          </a:xfrm>
          <a:prstGeom prst="rect">
            <a:avLst/>
          </a:prstGeom>
        </p:spPr>
        <p:txBody>
          <a:bodyPr vert="horz" lIns="91440" tIns="45720" rIns="91440" bIns="45720" rtlCol="0" anchor="ctr">
            <a:normAutofit/>
          </a:bodyPr>
          <a:lstStyle/>
          <a:p>
            <a:pPr lvl="0" algn="ctr">
              <a:spcBef>
                <a:spcPct val="0"/>
              </a:spcBef>
              <a:defRPr/>
            </a:pPr>
            <a:r>
              <a:rPr lang="en-US" sz="4000" b="1" dirty="0"/>
              <a:t>USC Benefits Administration</a:t>
            </a:r>
          </a:p>
          <a:p>
            <a:pPr algn="ctr">
              <a:buFontTx/>
              <a:buNone/>
            </a:pPr>
            <a:r>
              <a:rPr lang="en-US" sz="4000" i="1" dirty="0"/>
              <a:t>Making a Successful Transition to Retirement</a:t>
            </a:r>
            <a:endParaRPr lang="en-US" sz="3200" i="1" dirty="0"/>
          </a:p>
        </p:txBody>
      </p:sp>
      <p:sp>
        <p:nvSpPr>
          <p:cNvPr id="11" name="Subtitle 2"/>
          <p:cNvSpPr txBox="1">
            <a:spLocks/>
          </p:cNvSpPr>
          <p:nvPr/>
        </p:nvSpPr>
        <p:spPr>
          <a:xfrm>
            <a:off x="7349" y="4610099"/>
            <a:ext cx="9129299" cy="749301"/>
          </a:xfrm>
          <a:prstGeom prst="rect">
            <a:avLst/>
          </a:prstGeom>
        </p:spPr>
        <p:txBody>
          <a:bodyPr vert="horz" lIns="91440" tIns="45720" rIns="91440" bIns="45720" rtlCol="0">
            <a:noAutofit/>
          </a:bodyPr>
          <a:lstStyle/>
          <a:p>
            <a:pPr algn="ctr">
              <a:spcBef>
                <a:spcPct val="20000"/>
              </a:spcBef>
              <a:defRPr/>
            </a:pPr>
            <a:endParaRPr lang="en-US" sz="3200" i="1" dirty="0">
              <a:latin typeface="Times New Roman"/>
              <a:cs typeface="Times New Roman"/>
            </a:endParaRPr>
          </a:p>
        </p:txBody>
      </p:sp>
      <p:pic>
        <p:nvPicPr>
          <p:cNvPr id="13" name="Picture 12" descr="PrimShield-Word_Reg_GoldOnCard_NoBG.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338665" y="276225"/>
            <a:ext cx="3111500" cy="672757"/>
          </a:xfrm>
          <a:prstGeom prst="rect">
            <a:avLst/>
          </a:prstGeom>
        </p:spPr>
      </p:pic>
      <p:sp>
        <p:nvSpPr>
          <p:cNvPr id="7" name="Rectangle 6"/>
          <p:cNvSpPr/>
          <p:nvPr/>
        </p:nvSpPr>
        <p:spPr>
          <a:xfrm flipV="1">
            <a:off x="0" y="1206500"/>
            <a:ext cx="9144000" cy="50800"/>
          </a:xfrm>
          <a:prstGeom prst="rect">
            <a:avLst/>
          </a:prstGeom>
          <a:solidFill>
            <a:schemeClr val="accent1"/>
          </a:soli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9144000" cy="1206500"/>
          </a:xfrm>
          <a:prstGeom prst="rect">
            <a:avLst/>
          </a:prstGeom>
          <a:solidFill>
            <a:schemeClr val="accent2"/>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6" name="Rectangle 5"/>
          <p:cNvSpPr/>
          <p:nvPr/>
        </p:nvSpPr>
        <p:spPr>
          <a:xfrm flipV="1">
            <a:off x="0" y="1206500"/>
            <a:ext cx="9144000" cy="50800"/>
          </a:xfrm>
          <a:prstGeom prst="rect">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1" name="Subtitle 2"/>
          <p:cNvSpPr txBox="1">
            <a:spLocks/>
          </p:cNvSpPr>
          <p:nvPr/>
        </p:nvSpPr>
        <p:spPr>
          <a:xfrm>
            <a:off x="7258050" y="704851"/>
            <a:ext cx="1625599" cy="317499"/>
          </a:xfrm>
          <a:prstGeom prst="rect">
            <a:avLst/>
          </a:prstGeom>
        </p:spPr>
        <p:txBody>
          <a:bodyPr vert="horz" lIns="91440" tIns="45720" rIns="91440" bIns="45720" rtlCol="0">
            <a:normAutofit/>
          </a:bodyPr>
          <a:lstStyle/>
          <a:p>
            <a:pPr marL="0" marR="0" lvl="0" indent="0" algn="r" defTabSz="457200" rtl="0" eaLnBrk="1" fontAlgn="auto" latinLnBrk="0" hangingPunct="1">
              <a:lnSpc>
                <a:spcPct val="100000"/>
              </a:lnSpc>
              <a:spcBef>
                <a:spcPct val="20000"/>
              </a:spcBef>
              <a:spcAft>
                <a:spcPts val="0"/>
              </a:spcAft>
              <a:buClrTx/>
              <a:buSzTx/>
              <a:buFont typeface="Arial"/>
              <a:buNone/>
              <a:tabLst/>
              <a:defRPr/>
            </a:pPr>
            <a:r>
              <a:rPr kumimoji="0" lang="en-US" sz="1100" b="1" u="none" strike="noStrike" kern="1200" cap="none" spc="0" normalizeH="0" noProof="0" dirty="0">
                <a:ln>
                  <a:noFill/>
                </a:ln>
                <a:solidFill>
                  <a:schemeClr val="bg1"/>
                </a:solidFill>
                <a:effectLst/>
                <a:uLnTx/>
                <a:uFillTx/>
                <a:latin typeface="Arial"/>
                <a:ea typeface="+mn-ea"/>
                <a:cs typeface="Arial"/>
              </a:rPr>
              <a:t>|  2</a:t>
            </a:r>
          </a:p>
          <a:p>
            <a:pPr marL="0" marR="0" lvl="0" indent="0" algn="r" defTabSz="457200" rtl="0" eaLnBrk="1" fontAlgn="auto" latinLnBrk="0" hangingPunct="1">
              <a:lnSpc>
                <a:spcPct val="100000"/>
              </a:lnSpc>
              <a:spcBef>
                <a:spcPct val="20000"/>
              </a:spcBef>
              <a:spcAft>
                <a:spcPts val="0"/>
              </a:spcAft>
              <a:buClrTx/>
              <a:buSzTx/>
              <a:buFont typeface="Arial"/>
              <a:buNone/>
              <a:tabLst/>
              <a:defRPr/>
            </a:pPr>
            <a:endParaRPr kumimoji="0" lang="en-US" sz="1100" b="1" u="none" strike="noStrike" kern="1200" cap="none" spc="0" normalizeH="0" baseline="0" noProof="0" dirty="0">
              <a:ln>
                <a:noFill/>
              </a:ln>
              <a:solidFill>
                <a:schemeClr val="bg1"/>
              </a:solidFill>
              <a:effectLst/>
              <a:uLnTx/>
              <a:uFillTx/>
              <a:latin typeface="Arial"/>
              <a:ea typeface="+mn-ea"/>
              <a:cs typeface="Arial"/>
            </a:endParaRPr>
          </a:p>
        </p:txBody>
      </p:sp>
      <p:pic>
        <p:nvPicPr>
          <p:cNvPr id="13" name="Picture 12" descr="PrimShield-Word_Reg_GoldOnCard_NoBG.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338665" y="276225"/>
            <a:ext cx="3111500" cy="672757"/>
          </a:xfrm>
          <a:prstGeom prst="rect">
            <a:avLst/>
          </a:prstGeom>
        </p:spPr>
      </p:pic>
      <p:sp>
        <p:nvSpPr>
          <p:cNvPr id="5" name="Title 4"/>
          <p:cNvSpPr>
            <a:spLocks noGrp="1"/>
          </p:cNvSpPr>
          <p:nvPr>
            <p:ph type="title"/>
          </p:nvPr>
        </p:nvSpPr>
        <p:spPr>
          <a:xfrm>
            <a:off x="457200" y="274638"/>
            <a:ext cx="8069580" cy="1143000"/>
          </a:xfrm>
        </p:spPr>
        <p:txBody>
          <a:bodyPr>
            <a:normAutofit fontScale="90000"/>
          </a:bodyPr>
          <a:lstStyle/>
          <a:p>
            <a:pPr algn="r"/>
            <a:r>
              <a:rPr lang="en-US" dirty="0">
                <a:solidFill>
                  <a:schemeClr val="bg1"/>
                </a:solidFill>
              </a:rPr>
              <a:t>                           </a:t>
            </a:r>
            <a:r>
              <a:rPr lang="en-US" sz="3200" dirty="0">
                <a:solidFill>
                  <a:srgbClr val="FFC000"/>
                </a:solidFill>
              </a:rPr>
              <a:t>Six Months Prior to Retirement</a:t>
            </a:r>
          </a:p>
        </p:txBody>
      </p:sp>
      <p:sp>
        <p:nvSpPr>
          <p:cNvPr id="2" name="Content Placeholder 1"/>
          <p:cNvSpPr>
            <a:spLocks noGrp="1"/>
          </p:cNvSpPr>
          <p:nvPr>
            <p:ph idx="1"/>
          </p:nvPr>
        </p:nvSpPr>
        <p:spPr/>
        <p:txBody>
          <a:bodyPr>
            <a:normAutofit/>
          </a:bodyPr>
          <a:lstStyle/>
          <a:p>
            <a:pPr>
              <a:buFont typeface="Wingdings" panose="05000000000000000000" pitchFamily="2" charset="2"/>
              <a:buChar char="v"/>
            </a:pPr>
            <a:r>
              <a:rPr lang="en-US" dirty="0"/>
              <a:t>Meet with your financial planner to develop retirement income plan.</a:t>
            </a:r>
          </a:p>
          <a:p>
            <a:pPr>
              <a:buFont typeface="Wingdings" panose="05000000000000000000" pitchFamily="2" charset="2"/>
              <a:buChar char="v"/>
            </a:pPr>
            <a:r>
              <a:rPr lang="en-US" dirty="0"/>
              <a:t>Work with your dean, supervisor, or department chair to prepare for transfer of duties and responsibilities.</a:t>
            </a:r>
          </a:p>
          <a:p>
            <a:pPr>
              <a:buFont typeface="Wingdings" panose="05000000000000000000" pitchFamily="2" charset="2"/>
              <a:buChar char="v"/>
            </a:pPr>
            <a:r>
              <a:rPr lang="en-US" dirty="0"/>
              <a:t>If you are under age 65, compare the costs of an individual purchase of health coverage to COBRA coverage.</a:t>
            </a:r>
          </a:p>
        </p:txBody>
      </p:sp>
    </p:spTree>
    <p:extLst>
      <p:ext uri="{BB962C8B-B14F-4D97-AF65-F5344CB8AC3E}">
        <p14:creationId xmlns:p14="http://schemas.microsoft.com/office/powerpoint/2010/main" val="1169144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9144000" cy="1206500"/>
          </a:xfrm>
          <a:prstGeom prst="rect">
            <a:avLst/>
          </a:prstGeom>
          <a:solidFill>
            <a:schemeClr val="accent2"/>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6" name="Rectangle 5"/>
          <p:cNvSpPr/>
          <p:nvPr/>
        </p:nvSpPr>
        <p:spPr>
          <a:xfrm flipV="1">
            <a:off x="0" y="1206500"/>
            <a:ext cx="9144000" cy="50800"/>
          </a:xfrm>
          <a:prstGeom prst="rect">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1" name="Subtitle 2"/>
          <p:cNvSpPr txBox="1">
            <a:spLocks/>
          </p:cNvSpPr>
          <p:nvPr/>
        </p:nvSpPr>
        <p:spPr>
          <a:xfrm>
            <a:off x="7258050" y="704851"/>
            <a:ext cx="1625599" cy="317499"/>
          </a:xfrm>
          <a:prstGeom prst="rect">
            <a:avLst/>
          </a:prstGeom>
        </p:spPr>
        <p:txBody>
          <a:bodyPr vert="horz" lIns="91440" tIns="45720" rIns="91440" bIns="45720" rtlCol="0">
            <a:normAutofit/>
          </a:bodyPr>
          <a:lstStyle/>
          <a:p>
            <a:pPr marL="0" marR="0" lvl="0" indent="0" algn="r" defTabSz="457200" rtl="0" eaLnBrk="1" fontAlgn="auto" latinLnBrk="0" hangingPunct="1">
              <a:lnSpc>
                <a:spcPct val="100000"/>
              </a:lnSpc>
              <a:spcBef>
                <a:spcPct val="20000"/>
              </a:spcBef>
              <a:spcAft>
                <a:spcPts val="0"/>
              </a:spcAft>
              <a:buClrTx/>
              <a:buSzTx/>
              <a:buFont typeface="Arial"/>
              <a:buNone/>
              <a:tabLst/>
              <a:defRPr/>
            </a:pPr>
            <a:r>
              <a:rPr kumimoji="0" lang="en-US" sz="1100" b="1" u="none" strike="noStrike" kern="1200" cap="none" spc="0" normalizeH="0" noProof="0" dirty="0">
                <a:ln>
                  <a:noFill/>
                </a:ln>
                <a:solidFill>
                  <a:schemeClr val="bg1"/>
                </a:solidFill>
                <a:effectLst/>
                <a:uLnTx/>
                <a:uFillTx/>
                <a:latin typeface="Arial"/>
                <a:ea typeface="+mn-ea"/>
                <a:cs typeface="Arial"/>
              </a:rPr>
              <a:t>|  3</a:t>
            </a:r>
          </a:p>
          <a:p>
            <a:pPr marL="0" marR="0" lvl="0" indent="0" algn="r" defTabSz="457200" rtl="0" eaLnBrk="1" fontAlgn="auto" latinLnBrk="0" hangingPunct="1">
              <a:lnSpc>
                <a:spcPct val="100000"/>
              </a:lnSpc>
              <a:spcBef>
                <a:spcPct val="20000"/>
              </a:spcBef>
              <a:spcAft>
                <a:spcPts val="0"/>
              </a:spcAft>
              <a:buClrTx/>
              <a:buSzTx/>
              <a:buFont typeface="Arial"/>
              <a:buNone/>
              <a:tabLst/>
              <a:defRPr/>
            </a:pPr>
            <a:endParaRPr kumimoji="0" lang="en-US" sz="1100" b="1" u="none" strike="noStrike" kern="1200" cap="none" spc="0" normalizeH="0" baseline="0" noProof="0" dirty="0">
              <a:ln>
                <a:noFill/>
              </a:ln>
              <a:solidFill>
                <a:schemeClr val="bg1"/>
              </a:solidFill>
              <a:effectLst/>
              <a:uLnTx/>
              <a:uFillTx/>
              <a:latin typeface="Arial"/>
              <a:ea typeface="+mn-ea"/>
              <a:cs typeface="Arial"/>
            </a:endParaRPr>
          </a:p>
        </p:txBody>
      </p:sp>
      <p:pic>
        <p:nvPicPr>
          <p:cNvPr id="13" name="Picture 12" descr="PrimShield-Word_Reg_GoldOnCard_NoBG.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338665" y="276225"/>
            <a:ext cx="3111500" cy="672757"/>
          </a:xfrm>
          <a:prstGeom prst="rect">
            <a:avLst/>
          </a:prstGeom>
        </p:spPr>
      </p:pic>
      <p:sp>
        <p:nvSpPr>
          <p:cNvPr id="5" name="Title 4"/>
          <p:cNvSpPr>
            <a:spLocks noGrp="1"/>
          </p:cNvSpPr>
          <p:nvPr>
            <p:ph type="title"/>
          </p:nvPr>
        </p:nvSpPr>
        <p:spPr>
          <a:xfrm>
            <a:off x="537211" y="133351"/>
            <a:ext cx="8069580" cy="1143000"/>
          </a:xfrm>
        </p:spPr>
        <p:txBody>
          <a:bodyPr>
            <a:normAutofit fontScale="90000"/>
          </a:bodyPr>
          <a:lstStyle/>
          <a:p>
            <a:pPr algn="r"/>
            <a:r>
              <a:rPr lang="en-US" dirty="0">
                <a:solidFill>
                  <a:schemeClr val="bg1"/>
                </a:solidFill>
              </a:rPr>
              <a:t>                       </a:t>
            </a:r>
            <a:r>
              <a:rPr lang="en-US" sz="3200" dirty="0">
                <a:solidFill>
                  <a:srgbClr val="FFC000"/>
                </a:solidFill>
              </a:rPr>
              <a:t>Three Months Prior to Retirement</a:t>
            </a:r>
          </a:p>
        </p:txBody>
      </p:sp>
      <p:sp>
        <p:nvSpPr>
          <p:cNvPr id="2" name="Content Placeholder 1"/>
          <p:cNvSpPr>
            <a:spLocks noGrp="1"/>
          </p:cNvSpPr>
          <p:nvPr>
            <p:ph idx="1"/>
          </p:nvPr>
        </p:nvSpPr>
        <p:spPr/>
        <p:txBody>
          <a:bodyPr>
            <a:normAutofit fontScale="92500" lnSpcReduction="20000"/>
          </a:bodyPr>
          <a:lstStyle/>
          <a:p>
            <a:pPr>
              <a:buFont typeface="Wingdings" panose="05000000000000000000" pitchFamily="2" charset="2"/>
              <a:buChar char="v"/>
            </a:pPr>
            <a:r>
              <a:rPr lang="en-US" dirty="0"/>
              <a:t>Meet with Benefits Retirement Navigator.</a:t>
            </a:r>
          </a:p>
          <a:p>
            <a:pPr>
              <a:buFont typeface="Wingdings" panose="05000000000000000000" pitchFamily="2" charset="2"/>
              <a:buChar char="v"/>
            </a:pPr>
            <a:r>
              <a:rPr lang="en-US" dirty="0"/>
              <a:t>Apply for Medicare Part B. </a:t>
            </a:r>
          </a:p>
          <a:p>
            <a:pPr lvl="1">
              <a:buFont typeface="Wingdings" panose="05000000000000000000" pitchFamily="2" charset="2"/>
              <a:buChar char="v"/>
            </a:pPr>
            <a:r>
              <a:rPr lang="en-US" dirty="0"/>
              <a:t>If over age 65, have form entitled, “Employer Verification” completed by the Benefits office.</a:t>
            </a:r>
          </a:p>
          <a:p>
            <a:pPr>
              <a:buFont typeface="Wingdings" panose="05000000000000000000" pitchFamily="2" charset="2"/>
              <a:buChar char="v"/>
            </a:pPr>
            <a:r>
              <a:rPr lang="en-US" dirty="0"/>
              <a:t>Set up direct pay agreement for Long-term care insurance.</a:t>
            </a:r>
          </a:p>
          <a:p>
            <a:pPr>
              <a:buFont typeface="Wingdings" panose="05000000000000000000" pitchFamily="2" charset="2"/>
              <a:buChar char="v"/>
            </a:pPr>
            <a:r>
              <a:rPr lang="en-US" dirty="0"/>
              <a:t>Sign up for Social Security payments  if your financial plan includes benefits at this time.</a:t>
            </a:r>
          </a:p>
          <a:p>
            <a:pPr>
              <a:buFont typeface="Wingdings" panose="05000000000000000000" pitchFamily="2" charset="2"/>
              <a:buChar char="v"/>
            </a:pPr>
            <a:r>
              <a:rPr lang="en-US" dirty="0"/>
              <a:t>Make arrangements for maintenance of USC electronic services as needed.</a:t>
            </a:r>
          </a:p>
        </p:txBody>
      </p:sp>
    </p:spTree>
    <p:extLst>
      <p:ext uri="{BB962C8B-B14F-4D97-AF65-F5344CB8AC3E}">
        <p14:creationId xmlns:p14="http://schemas.microsoft.com/office/powerpoint/2010/main" val="1753464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9144000" cy="1206500"/>
          </a:xfrm>
          <a:prstGeom prst="rect">
            <a:avLst/>
          </a:prstGeom>
          <a:solidFill>
            <a:schemeClr val="accent2"/>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6" name="Rectangle 5"/>
          <p:cNvSpPr/>
          <p:nvPr/>
        </p:nvSpPr>
        <p:spPr>
          <a:xfrm flipV="1">
            <a:off x="0" y="1206500"/>
            <a:ext cx="9144000" cy="50800"/>
          </a:xfrm>
          <a:prstGeom prst="rect">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1" name="Subtitle 2"/>
          <p:cNvSpPr txBox="1">
            <a:spLocks/>
          </p:cNvSpPr>
          <p:nvPr/>
        </p:nvSpPr>
        <p:spPr>
          <a:xfrm>
            <a:off x="7258050" y="704851"/>
            <a:ext cx="1625599" cy="317499"/>
          </a:xfrm>
          <a:prstGeom prst="rect">
            <a:avLst/>
          </a:prstGeom>
        </p:spPr>
        <p:txBody>
          <a:bodyPr vert="horz" lIns="91440" tIns="45720" rIns="91440" bIns="45720" rtlCol="0">
            <a:normAutofit/>
          </a:bodyPr>
          <a:lstStyle/>
          <a:p>
            <a:pPr marL="0" marR="0" lvl="0" indent="0" algn="r" defTabSz="457200" rtl="0" eaLnBrk="1" fontAlgn="auto" latinLnBrk="0" hangingPunct="1">
              <a:lnSpc>
                <a:spcPct val="100000"/>
              </a:lnSpc>
              <a:spcBef>
                <a:spcPct val="20000"/>
              </a:spcBef>
              <a:spcAft>
                <a:spcPts val="0"/>
              </a:spcAft>
              <a:buClrTx/>
              <a:buSzTx/>
              <a:buFont typeface="Arial"/>
              <a:buNone/>
              <a:tabLst/>
              <a:defRPr/>
            </a:pPr>
            <a:r>
              <a:rPr kumimoji="0" lang="en-US" sz="1100" b="1" u="none" strike="noStrike" kern="1200" cap="none" spc="0" normalizeH="0" noProof="0" dirty="0">
                <a:ln>
                  <a:noFill/>
                </a:ln>
                <a:solidFill>
                  <a:schemeClr val="bg1"/>
                </a:solidFill>
                <a:effectLst/>
                <a:uLnTx/>
                <a:uFillTx/>
                <a:latin typeface="Arial"/>
                <a:ea typeface="+mn-ea"/>
                <a:cs typeface="Arial"/>
              </a:rPr>
              <a:t>|  4</a:t>
            </a:r>
          </a:p>
          <a:p>
            <a:pPr marL="0" marR="0" lvl="0" indent="0" algn="r" defTabSz="457200" rtl="0" eaLnBrk="1" fontAlgn="auto" latinLnBrk="0" hangingPunct="1">
              <a:lnSpc>
                <a:spcPct val="100000"/>
              </a:lnSpc>
              <a:spcBef>
                <a:spcPct val="20000"/>
              </a:spcBef>
              <a:spcAft>
                <a:spcPts val="0"/>
              </a:spcAft>
              <a:buClrTx/>
              <a:buSzTx/>
              <a:buFont typeface="Arial"/>
              <a:buNone/>
              <a:tabLst/>
              <a:defRPr/>
            </a:pPr>
            <a:endParaRPr kumimoji="0" lang="en-US" sz="1100" b="1" u="none" strike="noStrike" kern="1200" cap="none" spc="0" normalizeH="0" baseline="0" noProof="0" dirty="0">
              <a:ln>
                <a:noFill/>
              </a:ln>
              <a:solidFill>
                <a:schemeClr val="bg1"/>
              </a:solidFill>
              <a:effectLst/>
              <a:uLnTx/>
              <a:uFillTx/>
              <a:latin typeface="Arial"/>
              <a:ea typeface="+mn-ea"/>
              <a:cs typeface="Arial"/>
            </a:endParaRPr>
          </a:p>
        </p:txBody>
      </p:sp>
      <p:pic>
        <p:nvPicPr>
          <p:cNvPr id="13" name="Picture 12" descr="PrimShield-Word_Reg_GoldOnCard_NoBG.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338665" y="276225"/>
            <a:ext cx="3111500" cy="672757"/>
          </a:xfrm>
          <a:prstGeom prst="rect">
            <a:avLst/>
          </a:prstGeom>
        </p:spPr>
      </p:pic>
      <p:sp>
        <p:nvSpPr>
          <p:cNvPr id="5" name="Title 4"/>
          <p:cNvSpPr>
            <a:spLocks noGrp="1"/>
          </p:cNvSpPr>
          <p:nvPr>
            <p:ph type="title"/>
          </p:nvPr>
        </p:nvSpPr>
        <p:spPr>
          <a:xfrm>
            <a:off x="457200" y="274638"/>
            <a:ext cx="8069580" cy="1143000"/>
          </a:xfrm>
        </p:spPr>
        <p:txBody>
          <a:bodyPr>
            <a:normAutofit fontScale="90000"/>
          </a:bodyPr>
          <a:lstStyle/>
          <a:p>
            <a:pPr algn="r"/>
            <a:r>
              <a:rPr lang="en-US" dirty="0">
                <a:solidFill>
                  <a:schemeClr val="bg1"/>
                </a:solidFill>
              </a:rPr>
              <a:t>                           </a:t>
            </a:r>
            <a:r>
              <a:rPr lang="en-US" sz="3200" dirty="0">
                <a:solidFill>
                  <a:srgbClr val="FFC000"/>
                </a:solidFill>
              </a:rPr>
              <a:t>One Month Prior to Retirement</a:t>
            </a:r>
          </a:p>
        </p:txBody>
      </p:sp>
      <p:sp>
        <p:nvSpPr>
          <p:cNvPr id="2" name="Content Placeholder 1"/>
          <p:cNvSpPr>
            <a:spLocks noGrp="1"/>
          </p:cNvSpPr>
          <p:nvPr>
            <p:ph idx="1"/>
          </p:nvPr>
        </p:nvSpPr>
        <p:spPr/>
        <p:txBody>
          <a:bodyPr>
            <a:normAutofit fontScale="77500" lnSpcReduction="20000"/>
          </a:bodyPr>
          <a:lstStyle/>
          <a:p>
            <a:pPr algn="ctr">
              <a:buFont typeface="Wingdings" panose="05000000000000000000" pitchFamily="2" charset="2"/>
              <a:buChar char="v"/>
            </a:pPr>
            <a:r>
              <a:rPr lang="en-US" dirty="0"/>
              <a:t>Sign up for Medicare Part C Plan</a:t>
            </a:r>
          </a:p>
          <a:p>
            <a:pPr marL="0" indent="0" algn="ctr">
              <a:buNone/>
            </a:pPr>
            <a:r>
              <a:rPr lang="en-US" dirty="0"/>
              <a:t>Or</a:t>
            </a:r>
          </a:p>
          <a:p>
            <a:pPr algn="ctr">
              <a:buFont typeface="Wingdings" panose="05000000000000000000" pitchFamily="2" charset="2"/>
              <a:buChar char="v"/>
            </a:pPr>
            <a:r>
              <a:rPr lang="en-US" dirty="0"/>
              <a:t>Sign up for </a:t>
            </a:r>
            <a:r>
              <a:rPr lang="en-US" dirty="0" err="1"/>
              <a:t>Medi</a:t>
            </a:r>
            <a:r>
              <a:rPr lang="en-US" dirty="0"/>
              <a:t>-gap or Medicare Supplement Plan</a:t>
            </a:r>
          </a:p>
          <a:p>
            <a:pPr marL="0" indent="0" algn="ctr">
              <a:buNone/>
            </a:pPr>
            <a:r>
              <a:rPr lang="en-US" dirty="0"/>
              <a:t>And</a:t>
            </a:r>
          </a:p>
          <a:p>
            <a:pPr algn="ctr">
              <a:buFont typeface="Wingdings" panose="05000000000000000000" pitchFamily="2" charset="2"/>
              <a:buChar char="v"/>
            </a:pPr>
            <a:r>
              <a:rPr lang="en-US" dirty="0"/>
              <a:t>Medicare Part D plan.</a:t>
            </a:r>
          </a:p>
          <a:p>
            <a:pPr marL="0" indent="0" algn="ctr">
              <a:buNone/>
            </a:pPr>
            <a:endParaRPr lang="en-US" dirty="0"/>
          </a:p>
          <a:p>
            <a:pPr>
              <a:buFont typeface="Wingdings" panose="05000000000000000000" pitchFamily="2" charset="2"/>
              <a:buChar char="v"/>
            </a:pPr>
            <a:r>
              <a:rPr lang="en-US" dirty="0"/>
              <a:t>Complete retirement income planning with Financial Planner.</a:t>
            </a:r>
          </a:p>
          <a:p>
            <a:pPr>
              <a:buFont typeface="Wingdings" panose="05000000000000000000" pitchFamily="2" charset="2"/>
              <a:buChar char="v"/>
            </a:pPr>
            <a:r>
              <a:rPr lang="en-US" dirty="0"/>
              <a:t>Arrange for continuation of any USC-sponsored insurance by contacting the applicable providers directly.</a:t>
            </a:r>
          </a:p>
          <a:p>
            <a:pPr>
              <a:buFont typeface="Wingdings" panose="05000000000000000000" pitchFamily="2" charset="2"/>
              <a:buChar char="v"/>
            </a:pPr>
            <a:r>
              <a:rPr lang="en-US" dirty="0"/>
              <a:t>Choose three things you wish to accomplish during the first month of retirement.</a:t>
            </a:r>
          </a:p>
        </p:txBody>
      </p:sp>
    </p:spTree>
    <p:extLst>
      <p:ext uri="{BB962C8B-B14F-4D97-AF65-F5344CB8AC3E}">
        <p14:creationId xmlns:p14="http://schemas.microsoft.com/office/powerpoint/2010/main" val="2145884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9144000" cy="1206500"/>
          </a:xfrm>
          <a:prstGeom prst="rect">
            <a:avLst/>
          </a:prstGeom>
          <a:solidFill>
            <a:schemeClr val="accent2"/>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6" name="Rectangle 5"/>
          <p:cNvSpPr/>
          <p:nvPr/>
        </p:nvSpPr>
        <p:spPr>
          <a:xfrm flipV="1">
            <a:off x="0" y="1206500"/>
            <a:ext cx="9144000" cy="50800"/>
          </a:xfrm>
          <a:prstGeom prst="rect">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1" name="Subtitle 2"/>
          <p:cNvSpPr txBox="1">
            <a:spLocks/>
          </p:cNvSpPr>
          <p:nvPr/>
        </p:nvSpPr>
        <p:spPr>
          <a:xfrm>
            <a:off x="7258050" y="704851"/>
            <a:ext cx="1625599" cy="317499"/>
          </a:xfrm>
          <a:prstGeom prst="rect">
            <a:avLst/>
          </a:prstGeom>
        </p:spPr>
        <p:txBody>
          <a:bodyPr vert="horz" lIns="91440" tIns="45720" rIns="91440" bIns="45720" rtlCol="0">
            <a:normAutofit/>
          </a:bodyPr>
          <a:lstStyle/>
          <a:p>
            <a:pPr marL="0" marR="0" lvl="0" indent="0" algn="r" defTabSz="457200" rtl="0" eaLnBrk="1" fontAlgn="auto" latinLnBrk="0" hangingPunct="1">
              <a:lnSpc>
                <a:spcPct val="100000"/>
              </a:lnSpc>
              <a:spcBef>
                <a:spcPct val="20000"/>
              </a:spcBef>
              <a:spcAft>
                <a:spcPts val="0"/>
              </a:spcAft>
              <a:buClrTx/>
              <a:buSzTx/>
              <a:buFont typeface="Arial"/>
              <a:buNone/>
              <a:tabLst/>
              <a:defRPr/>
            </a:pPr>
            <a:r>
              <a:rPr kumimoji="0" lang="en-US" sz="1100" b="1" u="none" strike="noStrike" kern="1200" cap="none" spc="0" normalizeH="0" noProof="0" dirty="0">
                <a:ln>
                  <a:noFill/>
                </a:ln>
                <a:solidFill>
                  <a:schemeClr val="bg1"/>
                </a:solidFill>
                <a:effectLst/>
                <a:uLnTx/>
                <a:uFillTx/>
                <a:latin typeface="Arial"/>
                <a:ea typeface="+mn-ea"/>
                <a:cs typeface="Arial"/>
              </a:rPr>
              <a:t>5</a:t>
            </a:r>
          </a:p>
          <a:p>
            <a:pPr marL="0" marR="0" lvl="0" indent="0" algn="r" defTabSz="457200" rtl="0" eaLnBrk="1" fontAlgn="auto" latinLnBrk="0" hangingPunct="1">
              <a:lnSpc>
                <a:spcPct val="100000"/>
              </a:lnSpc>
              <a:spcBef>
                <a:spcPct val="20000"/>
              </a:spcBef>
              <a:spcAft>
                <a:spcPts val="0"/>
              </a:spcAft>
              <a:buClrTx/>
              <a:buSzTx/>
              <a:buFont typeface="Arial"/>
              <a:buNone/>
              <a:tabLst/>
              <a:defRPr/>
            </a:pPr>
            <a:endParaRPr kumimoji="0" lang="en-US" sz="1100" b="1" u="none" strike="noStrike" kern="1200" cap="none" spc="0" normalizeH="0" baseline="0" noProof="0" dirty="0">
              <a:ln>
                <a:noFill/>
              </a:ln>
              <a:solidFill>
                <a:schemeClr val="bg1"/>
              </a:solidFill>
              <a:effectLst/>
              <a:uLnTx/>
              <a:uFillTx/>
              <a:latin typeface="Arial"/>
              <a:ea typeface="+mn-ea"/>
              <a:cs typeface="Arial"/>
            </a:endParaRPr>
          </a:p>
        </p:txBody>
      </p:sp>
      <p:pic>
        <p:nvPicPr>
          <p:cNvPr id="13" name="Picture 12" descr="PrimShield-Word_Reg_GoldOnCard_NoBG.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338665" y="276225"/>
            <a:ext cx="3111500" cy="672757"/>
          </a:xfrm>
          <a:prstGeom prst="rect">
            <a:avLst/>
          </a:prstGeom>
        </p:spPr>
      </p:pic>
      <p:sp>
        <p:nvSpPr>
          <p:cNvPr id="5" name="Title 4"/>
          <p:cNvSpPr>
            <a:spLocks noGrp="1"/>
          </p:cNvSpPr>
          <p:nvPr>
            <p:ph type="title"/>
          </p:nvPr>
        </p:nvSpPr>
        <p:spPr>
          <a:xfrm>
            <a:off x="457200" y="274638"/>
            <a:ext cx="8069580" cy="1143000"/>
          </a:xfrm>
        </p:spPr>
        <p:txBody>
          <a:bodyPr>
            <a:normAutofit/>
          </a:bodyPr>
          <a:lstStyle/>
          <a:p>
            <a:pPr algn="r"/>
            <a:r>
              <a:rPr lang="en-US" dirty="0">
                <a:solidFill>
                  <a:schemeClr val="bg1"/>
                </a:solidFill>
              </a:rPr>
              <a:t>                           </a:t>
            </a:r>
            <a:r>
              <a:rPr lang="en-US" sz="3200" dirty="0">
                <a:solidFill>
                  <a:srgbClr val="FFC000"/>
                </a:solidFill>
              </a:rPr>
              <a:t>Last Day of Employment</a:t>
            </a:r>
          </a:p>
        </p:txBody>
      </p:sp>
      <p:sp>
        <p:nvSpPr>
          <p:cNvPr id="2" name="Content Placeholder 1"/>
          <p:cNvSpPr>
            <a:spLocks noGrp="1"/>
          </p:cNvSpPr>
          <p:nvPr>
            <p:ph idx="1"/>
          </p:nvPr>
        </p:nvSpPr>
        <p:spPr/>
        <p:txBody>
          <a:bodyPr>
            <a:normAutofit/>
          </a:bodyPr>
          <a:lstStyle/>
          <a:p>
            <a:pPr>
              <a:buFont typeface="Wingdings" panose="05000000000000000000" pitchFamily="2" charset="2"/>
              <a:buChar char="v"/>
            </a:pPr>
            <a:r>
              <a:rPr lang="en-US" dirty="0"/>
              <a:t>Make arrangements for final paycheck.</a:t>
            </a:r>
          </a:p>
          <a:p>
            <a:pPr>
              <a:buFont typeface="Wingdings" panose="05000000000000000000" pitchFamily="2" charset="2"/>
              <a:buChar char="v"/>
            </a:pPr>
            <a:r>
              <a:rPr lang="en-US" dirty="0"/>
              <a:t>Turn in parking permit and employee identification card.</a:t>
            </a:r>
          </a:p>
          <a:p>
            <a:pPr>
              <a:buFont typeface="Wingdings" panose="05000000000000000000" pitchFamily="2" charset="2"/>
              <a:buChar char="v"/>
            </a:pPr>
            <a:r>
              <a:rPr lang="en-US" dirty="0"/>
              <a:t>Complete exit interview.</a:t>
            </a:r>
          </a:p>
          <a:p>
            <a:pPr>
              <a:buFont typeface="Wingdings" panose="05000000000000000000" pitchFamily="2" charset="2"/>
              <a:buChar char="v"/>
            </a:pPr>
            <a:r>
              <a:rPr lang="en-US" dirty="0"/>
              <a:t>Turn in any badges, keys, or equipment.</a:t>
            </a:r>
          </a:p>
          <a:p>
            <a:pPr>
              <a:buFont typeface="Wingdings" panose="05000000000000000000" pitchFamily="2" charset="2"/>
              <a:buChar char="v"/>
            </a:pPr>
            <a:r>
              <a:rPr lang="en-US" dirty="0"/>
              <a:t>Celebrate!</a:t>
            </a:r>
          </a:p>
        </p:txBody>
      </p:sp>
    </p:spTree>
    <p:extLst>
      <p:ext uri="{BB962C8B-B14F-4D97-AF65-F5344CB8AC3E}">
        <p14:creationId xmlns:p14="http://schemas.microsoft.com/office/powerpoint/2010/main" val="3934807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9144000" cy="1206500"/>
          </a:xfrm>
          <a:prstGeom prst="rect">
            <a:avLst/>
          </a:prstGeom>
          <a:solidFill>
            <a:schemeClr val="accent2"/>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6" name="Rectangle 5"/>
          <p:cNvSpPr/>
          <p:nvPr/>
        </p:nvSpPr>
        <p:spPr>
          <a:xfrm flipV="1">
            <a:off x="0" y="1206500"/>
            <a:ext cx="9144000" cy="50800"/>
          </a:xfrm>
          <a:prstGeom prst="rect">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1" name="Subtitle 2"/>
          <p:cNvSpPr txBox="1">
            <a:spLocks/>
          </p:cNvSpPr>
          <p:nvPr/>
        </p:nvSpPr>
        <p:spPr>
          <a:xfrm>
            <a:off x="7258050" y="704851"/>
            <a:ext cx="1625599" cy="317499"/>
          </a:xfrm>
          <a:prstGeom prst="rect">
            <a:avLst/>
          </a:prstGeom>
        </p:spPr>
        <p:txBody>
          <a:bodyPr vert="horz" lIns="91440" tIns="45720" rIns="91440" bIns="45720" rtlCol="0">
            <a:normAutofit/>
          </a:bodyPr>
          <a:lstStyle/>
          <a:p>
            <a:pPr marL="0" marR="0" lvl="0" indent="0" algn="r" defTabSz="457200" rtl="0" eaLnBrk="1" fontAlgn="auto" latinLnBrk="0" hangingPunct="1">
              <a:lnSpc>
                <a:spcPct val="100000"/>
              </a:lnSpc>
              <a:spcBef>
                <a:spcPct val="20000"/>
              </a:spcBef>
              <a:spcAft>
                <a:spcPts val="0"/>
              </a:spcAft>
              <a:buClrTx/>
              <a:buSzTx/>
              <a:buFont typeface="Arial"/>
              <a:buNone/>
              <a:tabLst/>
              <a:defRPr/>
            </a:pPr>
            <a:r>
              <a:rPr kumimoji="0" lang="en-US" sz="1100" b="1" u="none" strike="noStrike" kern="1200" cap="none" spc="0" normalizeH="0" noProof="0" dirty="0">
                <a:ln>
                  <a:noFill/>
                </a:ln>
                <a:solidFill>
                  <a:schemeClr val="bg1"/>
                </a:solidFill>
                <a:effectLst/>
                <a:uLnTx/>
                <a:uFillTx/>
                <a:latin typeface="Arial"/>
                <a:ea typeface="+mn-ea"/>
                <a:cs typeface="Arial"/>
              </a:rPr>
              <a:t>|  6</a:t>
            </a:r>
          </a:p>
          <a:p>
            <a:pPr marL="0" marR="0" lvl="0" indent="0" algn="r" defTabSz="457200" rtl="0" eaLnBrk="1" fontAlgn="auto" latinLnBrk="0" hangingPunct="1">
              <a:lnSpc>
                <a:spcPct val="100000"/>
              </a:lnSpc>
              <a:spcBef>
                <a:spcPct val="20000"/>
              </a:spcBef>
              <a:spcAft>
                <a:spcPts val="0"/>
              </a:spcAft>
              <a:buClrTx/>
              <a:buSzTx/>
              <a:buFont typeface="Arial"/>
              <a:buNone/>
              <a:tabLst/>
              <a:defRPr/>
            </a:pPr>
            <a:endParaRPr kumimoji="0" lang="en-US" sz="1100" b="1" u="none" strike="noStrike" kern="1200" cap="none" spc="0" normalizeH="0" baseline="0" noProof="0" dirty="0">
              <a:ln>
                <a:noFill/>
              </a:ln>
              <a:solidFill>
                <a:schemeClr val="bg1"/>
              </a:solidFill>
              <a:effectLst/>
              <a:uLnTx/>
              <a:uFillTx/>
              <a:latin typeface="Arial"/>
              <a:ea typeface="+mn-ea"/>
              <a:cs typeface="Arial"/>
            </a:endParaRPr>
          </a:p>
        </p:txBody>
      </p:sp>
      <p:pic>
        <p:nvPicPr>
          <p:cNvPr id="13" name="Picture 12" descr="PrimShield-Word_Reg_GoldOnCard_NoBG.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338665" y="276225"/>
            <a:ext cx="3111500" cy="672757"/>
          </a:xfrm>
          <a:prstGeom prst="rect">
            <a:avLst/>
          </a:prstGeom>
        </p:spPr>
      </p:pic>
      <p:sp>
        <p:nvSpPr>
          <p:cNvPr id="5" name="Title 4"/>
          <p:cNvSpPr>
            <a:spLocks noGrp="1"/>
          </p:cNvSpPr>
          <p:nvPr>
            <p:ph type="title"/>
          </p:nvPr>
        </p:nvSpPr>
        <p:spPr>
          <a:xfrm>
            <a:off x="457200" y="274638"/>
            <a:ext cx="8069580" cy="1143000"/>
          </a:xfrm>
        </p:spPr>
        <p:txBody>
          <a:bodyPr>
            <a:normAutofit/>
          </a:bodyPr>
          <a:lstStyle/>
          <a:p>
            <a:pPr algn="r"/>
            <a:r>
              <a:rPr lang="en-US" dirty="0">
                <a:solidFill>
                  <a:schemeClr val="bg1"/>
                </a:solidFill>
              </a:rPr>
              <a:t>Post Retirement</a:t>
            </a:r>
            <a:endParaRPr lang="en-US" sz="3200" dirty="0">
              <a:solidFill>
                <a:srgbClr val="FFC000"/>
              </a:solidFill>
            </a:endParaRPr>
          </a:p>
        </p:txBody>
      </p:sp>
      <p:sp>
        <p:nvSpPr>
          <p:cNvPr id="2" name="Content Placeholder 1"/>
          <p:cNvSpPr>
            <a:spLocks noGrp="1"/>
          </p:cNvSpPr>
          <p:nvPr>
            <p:ph idx="1"/>
          </p:nvPr>
        </p:nvSpPr>
        <p:spPr/>
        <p:txBody>
          <a:bodyPr>
            <a:normAutofit/>
          </a:bodyPr>
          <a:lstStyle/>
          <a:p>
            <a:pPr>
              <a:buFont typeface="Wingdings" panose="05000000000000000000" pitchFamily="2" charset="2"/>
              <a:buChar char="v"/>
            </a:pPr>
            <a:r>
              <a:rPr lang="en-US" dirty="0"/>
              <a:t>Apply for Gold Card.</a:t>
            </a:r>
          </a:p>
          <a:p>
            <a:pPr>
              <a:buFont typeface="Wingdings" panose="05000000000000000000" pitchFamily="2" charset="2"/>
              <a:buChar char="v"/>
            </a:pPr>
            <a:r>
              <a:rPr lang="en-US" dirty="0"/>
              <a:t>Join the Staff Retirement Association or Retired Faculty Association.</a:t>
            </a:r>
          </a:p>
          <a:p>
            <a:pPr>
              <a:buFont typeface="Wingdings" panose="05000000000000000000" pitchFamily="2" charset="2"/>
              <a:buChar char="v"/>
            </a:pPr>
            <a:r>
              <a:rPr lang="en-US" dirty="0"/>
              <a:t>Become part of the Emeriti Center.</a:t>
            </a:r>
          </a:p>
          <a:p>
            <a:pPr>
              <a:buFont typeface="Wingdings" panose="05000000000000000000" pitchFamily="2" charset="2"/>
              <a:buChar char="v"/>
            </a:pPr>
            <a:r>
              <a:rPr lang="en-US" dirty="0"/>
              <a:t>Complete retirement income distribution paperwork.</a:t>
            </a:r>
          </a:p>
          <a:p>
            <a:pPr lvl="1">
              <a:buFont typeface="Wingdings" panose="05000000000000000000" pitchFamily="2" charset="2"/>
              <a:buChar char="v"/>
            </a:pPr>
            <a:r>
              <a:rPr lang="en-US" dirty="0"/>
              <a:t>ERISA Process</a:t>
            </a:r>
          </a:p>
        </p:txBody>
      </p:sp>
    </p:spTree>
    <p:extLst>
      <p:ext uri="{BB962C8B-B14F-4D97-AF65-F5344CB8AC3E}">
        <p14:creationId xmlns:p14="http://schemas.microsoft.com/office/powerpoint/2010/main" val="1390521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9144000" cy="1206500"/>
          </a:xfrm>
          <a:prstGeom prst="rect">
            <a:avLst/>
          </a:prstGeom>
          <a:solidFill>
            <a:schemeClr val="accent2"/>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6" name="Rectangle 5"/>
          <p:cNvSpPr/>
          <p:nvPr/>
        </p:nvSpPr>
        <p:spPr>
          <a:xfrm flipV="1">
            <a:off x="0" y="1206500"/>
            <a:ext cx="9144000" cy="50800"/>
          </a:xfrm>
          <a:prstGeom prst="rect">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1" name="Subtitle 2"/>
          <p:cNvSpPr txBox="1">
            <a:spLocks/>
          </p:cNvSpPr>
          <p:nvPr/>
        </p:nvSpPr>
        <p:spPr>
          <a:xfrm>
            <a:off x="7258050" y="704851"/>
            <a:ext cx="1625599" cy="317499"/>
          </a:xfrm>
          <a:prstGeom prst="rect">
            <a:avLst/>
          </a:prstGeom>
        </p:spPr>
        <p:txBody>
          <a:bodyPr vert="horz" lIns="91440" tIns="45720" rIns="91440" bIns="45720" rtlCol="0">
            <a:normAutofit/>
          </a:bodyPr>
          <a:lstStyle/>
          <a:p>
            <a:pPr marL="0" marR="0" lvl="0" indent="0" algn="r" defTabSz="457200" rtl="0" eaLnBrk="1" fontAlgn="auto" latinLnBrk="0" hangingPunct="1">
              <a:lnSpc>
                <a:spcPct val="100000"/>
              </a:lnSpc>
              <a:spcBef>
                <a:spcPct val="20000"/>
              </a:spcBef>
              <a:spcAft>
                <a:spcPts val="0"/>
              </a:spcAft>
              <a:buClrTx/>
              <a:buSzTx/>
              <a:buFont typeface="Arial"/>
              <a:buNone/>
              <a:tabLst/>
              <a:defRPr/>
            </a:pPr>
            <a:r>
              <a:rPr kumimoji="0" lang="en-US" sz="1100" b="1" u="none" strike="noStrike" kern="1200" cap="none" spc="0" normalizeH="0" noProof="0" dirty="0">
                <a:ln>
                  <a:noFill/>
                </a:ln>
                <a:solidFill>
                  <a:schemeClr val="bg1"/>
                </a:solidFill>
                <a:effectLst/>
                <a:uLnTx/>
                <a:uFillTx/>
                <a:latin typeface="Arial"/>
                <a:ea typeface="+mn-ea"/>
                <a:cs typeface="Arial"/>
              </a:rPr>
              <a:t>|  7</a:t>
            </a:r>
          </a:p>
          <a:p>
            <a:pPr marL="0" marR="0" lvl="0" indent="0" algn="r" defTabSz="457200" rtl="0" eaLnBrk="1" fontAlgn="auto" latinLnBrk="0" hangingPunct="1">
              <a:lnSpc>
                <a:spcPct val="100000"/>
              </a:lnSpc>
              <a:spcBef>
                <a:spcPct val="20000"/>
              </a:spcBef>
              <a:spcAft>
                <a:spcPts val="0"/>
              </a:spcAft>
              <a:buClrTx/>
              <a:buSzTx/>
              <a:buFont typeface="Arial"/>
              <a:buNone/>
              <a:tabLst/>
              <a:defRPr/>
            </a:pPr>
            <a:endParaRPr kumimoji="0" lang="en-US" sz="1100" b="1" u="none" strike="noStrike" kern="1200" cap="none" spc="0" normalizeH="0" baseline="0" noProof="0" dirty="0">
              <a:ln>
                <a:noFill/>
              </a:ln>
              <a:solidFill>
                <a:schemeClr val="bg1"/>
              </a:solidFill>
              <a:effectLst/>
              <a:uLnTx/>
              <a:uFillTx/>
              <a:latin typeface="Arial"/>
              <a:ea typeface="+mn-ea"/>
              <a:cs typeface="Arial"/>
            </a:endParaRPr>
          </a:p>
        </p:txBody>
      </p:sp>
      <p:pic>
        <p:nvPicPr>
          <p:cNvPr id="13" name="Picture 12" descr="PrimShield-Word_Reg_GoldOnCard_NoBG.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338665" y="276225"/>
            <a:ext cx="3111500" cy="672757"/>
          </a:xfrm>
          <a:prstGeom prst="rect">
            <a:avLst/>
          </a:prstGeom>
        </p:spPr>
      </p:pic>
      <p:sp>
        <p:nvSpPr>
          <p:cNvPr id="5" name="Title 4"/>
          <p:cNvSpPr>
            <a:spLocks noGrp="1"/>
          </p:cNvSpPr>
          <p:nvPr>
            <p:ph type="title"/>
          </p:nvPr>
        </p:nvSpPr>
        <p:spPr>
          <a:xfrm>
            <a:off x="457200" y="274638"/>
            <a:ext cx="8069580" cy="1143000"/>
          </a:xfrm>
        </p:spPr>
        <p:txBody>
          <a:bodyPr>
            <a:normAutofit/>
          </a:bodyPr>
          <a:lstStyle/>
          <a:p>
            <a:pPr algn="r"/>
            <a:r>
              <a:rPr lang="en-US" dirty="0">
                <a:solidFill>
                  <a:schemeClr val="bg1"/>
                </a:solidFill>
              </a:rPr>
              <a:t>Post Retirement</a:t>
            </a:r>
            <a:endParaRPr lang="en-US" sz="3200" dirty="0">
              <a:solidFill>
                <a:srgbClr val="FFC000"/>
              </a:solidFill>
            </a:endParaRPr>
          </a:p>
        </p:txBody>
      </p:sp>
      <p:pic>
        <p:nvPicPr>
          <p:cNvPr id="3" name="Content Placeholder 2"/>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757779" y="1417638"/>
            <a:ext cx="6037063" cy="5061675"/>
          </a:xfrm>
        </p:spPr>
      </p:pic>
    </p:spTree>
    <p:extLst>
      <p:ext uri="{BB962C8B-B14F-4D97-AF65-F5344CB8AC3E}">
        <p14:creationId xmlns:p14="http://schemas.microsoft.com/office/powerpoint/2010/main" val="1635725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9144000" cy="1206500"/>
          </a:xfrm>
          <a:prstGeom prst="rect">
            <a:avLst/>
          </a:prstGeom>
          <a:solidFill>
            <a:schemeClr val="accent2"/>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6" name="Rectangle 5"/>
          <p:cNvSpPr/>
          <p:nvPr/>
        </p:nvSpPr>
        <p:spPr>
          <a:xfrm flipV="1">
            <a:off x="0" y="1206500"/>
            <a:ext cx="9144000" cy="50800"/>
          </a:xfrm>
          <a:prstGeom prst="rect">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1" name="Subtitle 2"/>
          <p:cNvSpPr txBox="1">
            <a:spLocks/>
          </p:cNvSpPr>
          <p:nvPr/>
        </p:nvSpPr>
        <p:spPr>
          <a:xfrm>
            <a:off x="7258050" y="704851"/>
            <a:ext cx="1625599" cy="317499"/>
          </a:xfrm>
          <a:prstGeom prst="rect">
            <a:avLst/>
          </a:prstGeom>
        </p:spPr>
        <p:txBody>
          <a:bodyPr vert="horz" lIns="91440" tIns="45720" rIns="91440" bIns="45720" rtlCol="0">
            <a:normAutofit/>
          </a:bodyPr>
          <a:lstStyle/>
          <a:p>
            <a:pPr marL="0" marR="0" lvl="0" indent="0" algn="r" defTabSz="457200" rtl="0" eaLnBrk="1" fontAlgn="auto" latinLnBrk="0" hangingPunct="1">
              <a:lnSpc>
                <a:spcPct val="100000"/>
              </a:lnSpc>
              <a:spcBef>
                <a:spcPct val="20000"/>
              </a:spcBef>
              <a:spcAft>
                <a:spcPts val="0"/>
              </a:spcAft>
              <a:buClrTx/>
              <a:buSzTx/>
              <a:buFont typeface="Arial"/>
              <a:buNone/>
              <a:tabLst/>
              <a:defRPr/>
            </a:pPr>
            <a:r>
              <a:rPr kumimoji="0" lang="en-US" sz="1100" b="1" u="none" strike="noStrike" kern="1200" cap="none" spc="0" normalizeH="0" noProof="0" dirty="0">
                <a:ln>
                  <a:noFill/>
                </a:ln>
                <a:solidFill>
                  <a:schemeClr val="bg1"/>
                </a:solidFill>
                <a:effectLst/>
                <a:uLnTx/>
                <a:uFillTx/>
                <a:latin typeface="Arial"/>
                <a:ea typeface="+mn-ea"/>
                <a:cs typeface="Arial"/>
              </a:rPr>
              <a:t>|  8</a:t>
            </a:r>
            <a:endParaRPr kumimoji="0" lang="en-US" sz="1100" b="1" u="none" strike="noStrike" kern="1200" cap="none" spc="0" normalizeH="0" baseline="0" noProof="0" dirty="0">
              <a:ln>
                <a:noFill/>
              </a:ln>
              <a:solidFill>
                <a:schemeClr val="bg1"/>
              </a:solidFill>
              <a:effectLst/>
              <a:uLnTx/>
              <a:uFillTx/>
              <a:latin typeface="Arial"/>
              <a:ea typeface="+mn-ea"/>
              <a:cs typeface="Arial"/>
            </a:endParaRPr>
          </a:p>
        </p:txBody>
      </p:sp>
      <p:pic>
        <p:nvPicPr>
          <p:cNvPr id="13" name="Picture 12" descr="PrimShield-Word_Reg_GoldOnCard_NoBG.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338665" y="276225"/>
            <a:ext cx="3111500" cy="672757"/>
          </a:xfrm>
          <a:prstGeom prst="rect">
            <a:avLst/>
          </a:prstGeom>
        </p:spPr>
      </p:pic>
      <p:sp>
        <p:nvSpPr>
          <p:cNvPr id="5" name="Title 4"/>
          <p:cNvSpPr>
            <a:spLocks noGrp="1"/>
          </p:cNvSpPr>
          <p:nvPr>
            <p:ph type="title"/>
          </p:nvPr>
        </p:nvSpPr>
        <p:spPr>
          <a:xfrm>
            <a:off x="457200" y="274638"/>
            <a:ext cx="8069580" cy="1143000"/>
          </a:xfrm>
        </p:spPr>
        <p:txBody>
          <a:bodyPr>
            <a:normAutofit/>
          </a:bodyPr>
          <a:lstStyle/>
          <a:p>
            <a:pPr algn="r"/>
            <a:r>
              <a:rPr lang="en-US" dirty="0">
                <a:solidFill>
                  <a:schemeClr val="bg1"/>
                </a:solidFill>
              </a:rPr>
              <a:t>                           </a:t>
            </a:r>
            <a:r>
              <a:rPr lang="en-US" sz="3200" dirty="0">
                <a:solidFill>
                  <a:srgbClr val="FFC000"/>
                </a:solidFill>
              </a:rPr>
              <a:t>Our Contact Info</a:t>
            </a:r>
          </a:p>
        </p:txBody>
      </p:sp>
      <p:sp>
        <p:nvSpPr>
          <p:cNvPr id="2" name="Content Placeholder 1"/>
          <p:cNvSpPr>
            <a:spLocks noGrp="1"/>
          </p:cNvSpPr>
          <p:nvPr>
            <p:ph idx="1"/>
          </p:nvPr>
        </p:nvSpPr>
        <p:spPr/>
        <p:txBody>
          <a:bodyPr>
            <a:normAutofit lnSpcReduction="10000"/>
          </a:bodyPr>
          <a:lstStyle/>
          <a:p>
            <a:pPr marL="0" indent="0" algn="ctr">
              <a:buNone/>
            </a:pPr>
            <a:r>
              <a:rPr lang="en-US" b="1" u="sng" dirty="0"/>
              <a:t>Office of Benefits Administration</a:t>
            </a:r>
          </a:p>
          <a:p>
            <a:pPr>
              <a:spcAft>
                <a:spcPct val="20000"/>
              </a:spcAft>
              <a:buFontTx/>
              <a:buNone/>
            </a:pPr>
            <a:r>
              <a:rPr lang="en-US" dirty="0"/>
              <a:t>Building:	1150 S. Olive St., Suite 1340</a:t>
            </a:r>
          </a:p>
          <a:p>
            <a:pPr>
              <a:spcAft>
                <a:spcPct val="20000"/>
              </a:spcAft>
              <a:buFontTx/>
              <a:buNone/>
            </a:pPr>
            <a:r>
              <a:rPr lang="en-US" dirty="0"/>
              <a:t>Hours:		9:00 a.m. to 4:30 p.m.</a:t>
            </a:r>
          </a:p>
          <a:p>
            <a:pPr>
              <a:spcAft>
                <a:spcPct val="20000"/>
              </a:spcAft>
              <a:buFontTx/>
              <a:buNone/>
            </a:pPr>
            <a:r>
              <a:rPr lang="en-US" dirty="0"/>
              <a:t>Phone: 	    213-821-8100 HR Service Center</a:t>
            </a:r>
          </a:p>
          <a:p>
            <a:pPr>
              <a:spcAft>
                <a:spcPct val="20000"/>
              </a:spcAft>
              <a:buFontTx/>
              <a:buNone/>
            </a:pPr>
            <a:r>
              <a:rPr lang="en-US" dirty="0"/>
              <a:t>Fax:		    213-740-3875</a:t>
            </a:r>
          </a:p>
          <a:p>
            <a:pPr>
              <a:spcAft>
                <a:spcPct val="20000"/>
              </a:spcAft>
              <a:buFontTx/>
              <a:buNone/>
            </a:pPr>
            <a:r>
              <a:rPr lang="en-US" dirty="0"/>
              <a:t>E-mail:	   uschr@usc.edu</a:t>
            </a:r>
          </a:p>
          <a:p>
            <a:pPr>
              <a:spcAft>
                <a:spcPct val="20000"/>
              </a:spcAft>
              <a:buFontTx/>
              <a:buNone/>
            </a:pPr>
            <a:r>
              <a:rPr lang="en-US" dirty="0"/>
              <a:t>Web:		   http://www.usc.edu/benefits</a:t>
            </a:r>
          </a:p>
          <a:p>
            <a:pPr marL="0" indent="0" algn="ctr">
              <a:buNone/>
            </a:pPr>
            <a:endParaRPr lang="en-US" dirty="0"/>
          </a:p>
        </p:txBody>
      </p:sp>
    </p:spTree>
    <p:extLst>
      <p:ext uri="{BB962C8B-B14F-4D97-AF65-F5344CB8AC3E}">
        <p14:creationId xmlns:p14="http://schemas.microsoft.com/office/powerpoint/2010/main" val="2343173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9144000" cy="1206500"/>
          </a:xfrm>
          <a:prstGeom prst="rect">
            <a:avLst/>
          </a:prstGeom>
          <a:solidFill>
            <a:schemeClr val="accent2"/>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6" name="Rectangle 5"/>
          <p:cNvSpPr/>
          <p:nvPr/>
        </p:nvSpPr>
        <p:spPr>
          <a:xfrm flipV="1">
            <a:off x="0" y="1206500"/>
            <a:ext cx="9144000" cy="50800"/>
          </a:xfrm>
          <a:prstGeom prst="rect">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1" name="Subtitle 2"/>
          <p:cNvSpPr txBox="1">
            <a:spLocks/>
          </p:cNvSpPr>
          <p:nvPr/>
        </p:nvSpPr>
        <p:spPr>
          <a:xfrm>
            <a:off x="7258050" y="704851"/>
            <a:ext cx="1625599" cy="317499"/>
          </a:xfrm>
          <a:prstGeom prst="rect">
            <a:avLst/>
          </a:prstGeom>
        </p:spPr>
        <p:txBody>
          <a:bodyPr vert="horz" lIns="91440" tIns="45720" rIns="91440" bIns="45720" rtlCol="0">
            <a:normAutofit/>
          </a:bodyPr>
          <a:lstStyle/>
          <a:p>
            <a:pPr marL="0" marR="0" lvl="0" indent="0" algn="r" defTabSz="457200" rtl="0" eaLnBrk="1" fontAlgn="auto" latinLnBrk="0" hangingPunct="1">
              <a:lnSpc>
                <a:spcPct val="100000"/>
              </a:lnSpc>
              <a:spcBef>
                <a:spcPct val="20000"/>
              </a:spcBef>
              <a:spcAft>
                <a:spcPts val="0"/>
              </a:spcAft>
              <a:buClrTx/>
              <a:buSzTx/>
              <a:buFont typeface="Arial"/>
              <a:buNone/>
              <a:tabLst/>
              <a:defRPr/>
            </a:pPr>
            <a:r>
              <a:rPr kumimoji="0" lang="en-US" sz="1100" b="1" u="none" strike="noStrike" kern="1200" cap="none" spc="0" normalizeH="0" noProof="0" dirty="0">
                <a:ln>
                  <a:noFill/>
                </a:ln>
                <a:solidFill>
                  <a:schemeClr val="bg1"/>
                </a:solidFill>
                <a:effectLst/>
                <a:uLnTx/>
                <a:uFillTx/>
                <a:latin typeface="Arial"/>
                <a:ea typeface="+mn-ea"/>
                <a:cs typeface="Arial"/>
              </a:rPr>
              <a:t>|  9</a:t>
            </a:r>
            <a:endParaRPr kumimoji="0" lang="en-US" sz="1100" b="1" u="none" strike="noStrike" kern="1200" cap="none" spc="0" normalizeH="0" baseline="0" noProof="0" dirty="0">
              <a:ln>
                <a:noFill/>
              </a:ln>
              <a:solidFill>
                <a:schemeClr val="bg1"/>
              </a:solidFill>
              <a:effectLst/>
              <a:uLnTx/>
              <a:uFillTx/>
              <a:latin typeface="Arial"/>
              <a:ea typeface="+mn-ea"/>
              <a:cs typeface="Arial"/>
            </a:endParaRPr>
          </a:p>
        </p:txBody>
      </p:sp>
      <p:pic>
        <p:nvPicPr>
          <p:cNvPr id="13" name="Picture 12" descr="PrimShield-Word_Reg_GoldOnCard_NoBG.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338665" y="276225"/>
            <a:ext cx="3111500" cy="672757"/>
          </a:xfrm>
          <a:prstGeom prst="rect">
            <a:avLst/>
          </a:prstGeom>
        </p:spPr>
      </p:pic>
      <p:sp>
        <p:nvSpPr>
          <p:cNvPr id="5" name="Title 4"/>
          <p:cNvSpPr>
            <a:spLocks noGrp="1"/>
          </p:cNvSpPr>
          <p:nvPr>
            <p:ph type="title"/>
          </p:nvPr>
        </p:nvSpPr>
        <p:spPr>
          <a:xfrm>
            <a:off x="457200" y="274638"/>
            <a:ext cx="8069580" cy="1143000"/>
          </a:xfrm>
        </p:spPr>
        <p:txBody>
          <a:bodyPr>
            <a:normAutofit/>
          </a:bodyPr>
          <a:lstStyle/>
          <a:p>
            <a:pPr algn="r"/>
            <a:r>
              <a:rPr lang="en-US" dirty="0">
                <a:solidFill>
                  <a:schemeClr val="bg1"/>
                </a:solidFill>
              </a:rPr>
              <a:t>                     </a:t>
            </a:r>
            <a:r>
              <a:rPr lang="en-US" sz="3200" dirty="0">
                <a:solidFill>
                  <a:srgbClr val="FFC000"/>
                </a:solidFill>
              </a:rPr>
              <a:t>Disclaimer</a:t>
            </a:r>
          </a:p>
        </p:txBody>
      </p:sp>
      <p:sp>
        <p:nvSpPr>
          <p:cNvPr id="2" name="Content Placeholder 1"/>
          <p:cNvSpPr>
            <a:spLocks noGrp="1"/>
          </p:cNvSpPr>
          <p:nvPr>
            <p:ph idx="1"/>
          </p:nvPr>
        </p:nvSpPr>
        <p:spPr/>
        <p:txBody>
          <a:bodyPr>
            <a:normAutofit fontScale="85000" lnSpcReduction="20000"/>
          </a:bodyPr>
          <a:lstStyle/>
          <a:p>
            <a:pPr marL="0" indent="0">
              <a:buNone/>
            </a:pPr>
            <a:r>
              <a:rPr lang="en-US" dirty="0"/>
              <a:t>This summary of USC’s benefit plans has been designed to acquaint you with some of the basic features of the plans, and every attempt has been made to summarize these programs and policies accurately. However, this summary is not designed to serve as your reference for the details of these benefits. Please refer to </a:t>
            </a:r>
            <a:r>
              <a:rPr lang="en-US" i="1" dirty="0"/>
              <a:t>the Benefits website </a:t>
            </a:r>
            <a:r>
              <a:rPr lang="en-US" dirty="0"/>
              <a:t>for more information, including details about limitations of benefits and your legal rights. The actual provisions of each benefit plan will govern if there is any inconsistency between this summary and USC’s formal plans and contracts. This summary does not constitute a contract for any benefit; USC reserves the right to modify or terminate its benefit plans.</a:t>
            </a:r>
          </a:p>
          <a:p>
            <a:pPr marL="0" indent="0">
              <a:buNone/>
            </a:pPr>
            <a:endParaRPr lang="en-US" dirty="0"/>
          </a:p>
        </p:txBody>
      </p:sp>
    </p:spTree>
    <p:extLst>
      <p:ext uri="{BB962C8B-B14F-4D97-AF65-F5344CB8AC3E}">
        <p14:creationId xmlns:p14="http://schemas.microsoft.com/office/powerpoint/2010/main" val="3757553265"/>
      </p:ext>
    </p:extLst>
  </p:cSld>
  <p:clrMapOvr>
    <a:masterClrMapping/>
  </p:clrMapOvr>
</p:sld>
</file>

<file path=ppt/theme/theme1.xml><?xml version="1.0" encoding="utf-8"?>
<a:theme xmlns:a="http://schemas.openxmlformats.org/drawingml/2006/main" name="Office Theme">
  <a:themeElements>
    <a:clrScheme name="Custom 19">
      <a:dk1>
        <a:srgbClr val="990000"/>
      </a:dk1>
      <a:lt1>
        <a:sysClr val="window" lastClr="FFFFFF"/>
      </a:lt1>
      <a:dk2>
        <a:srgbClr val="323232"/>
      </a:dk2>
      <a:lt2>
        <a:srgbClr val="E3DED1"/>
      </a:lt2>
      <a:accent1>
        <a:srgbClr val="FFCC00"/>
      </a:accent1>
      <a:accent2>
        <a:srgbClr val="991B1E"/>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2902</TotalTime>
  <Words>424</Words>
  <Application>Microsoft Office PowerPoint</Application>
  <PresentationFormat>On-screen Show (4:3)</PresentationFormat>
  <Paragraphs>54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Times New Roman</vt:lpstr>
      <vt:lpstr>Wingdings</vt:lpstr>
      <vt:lpstr>Office Theme</vt:lpstr>
      <vt:lpstr>PowerPoint Presentation</vt:lpstr>
      <vt:lpstr>                           Six Months Prior to Retirement</vt:lpstr>
      <vt:lpstr>                       Three Months Prior to Retirement</vt:lpstr>
      <vt:lpstr>                           One Month Prior to Retirement</vt:lpstr>
      <vt:lpstr>                           Last Day of Employment</vt:lpstr>
      <vt:lpstr>Post Retirement</vt:lpstr>
      <vt:lpstr>Post Retirement</vt:lpstr>
      <vt:lpstr>                           Our Contact Info</vt:lpstr>
      <vt:lpstr>                     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uscadmin</dc:creator>
  <cp:lastModifiedBy>Keri Marroquin</cp:lastModifiedBy>
  <cp:revision>196</cp:revision>
  <cp:lastPrinted>2014-12-16T00:06:44Z</cp:lastPrinted>
  <dcterms:created xsi:type="dcterms:W3CDTF">2011-12-13T01:27:17Z</dcterms:created>
  <dcterms:modified xsi:type="dcterms:W3CDTF">2019-03-15T14:24:00Z</dcterms:modified>
</cp:coreProperties>
</file>